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3F8EF3-E89A-26FD-F15B-1419786AAD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50520F8-CAB9-1686-C956-C86182ED7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41E610-7621-35E4-9310-0F82151C8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986C-42D5-4CE7-8BBC-65B811D6EF22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143EBA-83AF-F02C-81E9-F006EE5D8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7F7441-64B2-A3F6-DD8F-6FC13E50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85E2-7734-4F81-8BB4-58FE2C1E1E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192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4862A-9DC3-E808-7A52-D00643981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8947982-3056-D862-A349-FE6E730AD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4B80EE-BC09-C8C5-79CB-B6D725BDF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986C-42D5-4CE7-8BBC-65B811D6EF22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D2E802-75E2-9775-356B-74D3E9437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B91CD8-BB18-A312-22A2-C9E74C05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85E2-7734-4F81-8BB4-58FE2C1E1E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369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548EC45-A0E3-3768-B510-34FD4C40BF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31525FE-FAE0-9EEB-2488-466BAF669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B479F9-B62F-0AA7-EF37-668E360D0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986C-42D5-4CE7-8BBC-65B811D6EF22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86CF47-E36A-7667-6395-3C8D0DA8D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D5408F-3EB1-4CD7-9746-A9A8A9B95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85E2-7734-4F81-8BB4-58FE2C1E1E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355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2119F7-7F96-D86D-4185-D10817E97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3B4179-1657-5809-4371-F57E3AC32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B5F14E-96F1-429D-AFFF-1E231882B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986C-42D5-4CE7-8BBC-65B811D6EF22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A7F096-17C9-6BD0-1D29-32AEFB3F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BD2DBF-5783-64B7-96D7-8F5B986B9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85E2-7734-4F81-8BB4-58FE2C1E1E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1313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14276C-8808-CB53-E633-02448C40C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5FF6209-C788-EE7D-178B-C8C1EA25E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C21AEA-65F2-CD66-767D-35FFA085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986C-42D5-4CE7-8BBC-65B811D6EF22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79D71E-DDAB-DB9C-57F2-F61A4744B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53AB96-A780-3890-D80F-0454A23AF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85E2-7734-4F81-8BB4-58FE2C1E1E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0462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0FE37C-4F1F-2CB7-42B3-220AF476B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E5C3D6-1D40-B1CB-4279-C1876C0B88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8B04EB5-9F23-7862-8AB7-55DEA0FA4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E15F415-B1E0-47F8-071F-6AB9AE97D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986C-42D5-4CE7-8BBC-65B811D6EF22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B82B21-5E34-7305-7CF4-7C22CC7F7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31DB47-82BF-EFBF-72F2-B27EB699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85E2-7734-4F81-8BB4-58FE2C1E1E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7801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D7087C-864E-4336-17B6-ED738F3C4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0784C1A-946E-EEB5-27BD-ED0164E0F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363A94F-4F62-1890-2666-24D2281E4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BBD9353-014B-1A5A-AA9E-5345CCFB84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2B376F-372A-3FC3-1672-6DF0AB844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48DE34B-795C-98C8-9375-2D18898FB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986C-42D5-4CE7-8BBC-65B811D6EF22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87738C8-E506-C2D4-D36F-DAF2F5BB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1D985ED-B1C8-ED9B-D49F-6C965153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85E2-7734-4F81-8BB4-58FE2C1E1E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4261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39AD6B-62A3-F96E-0C78-181F23E30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19F5485-0991-AD50-9BA6-6C8A95E30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986C-42D5-4CE7-8BBC-65B811D6EF22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1B1278-D3ED-DF76-7009-1E2AC7CE0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C42D89B-A452-6AA3-16C9-6491988F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85E2-7734-4F81-8BB4-58FE2C1E1E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7917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EFF8169-6714-3845-7D53-F614A70A3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986C-42D5-4CE7-8BBC-65B811D6EF22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76B4149-FAF7-1E61-9539-65F5BB45D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C864735-1F61-E67E-4998-60DFE49F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85E2-7734-4F81-8BB4-58FE2C1E1E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4671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E341C1-E1DB-033A-48C7-9B7D28AD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E667AE-92D4-7B22-910D-B15BEF92D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558CB98-1037-F26B-E7BE-1E636EE7B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750AF2-0BAC-04BD-352E-ECB33857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986C-42D5-4CE7-8BBC-65B811D6EF22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0B5141B-7B64-2683-1D12-BFB841090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02828EB-C4E2-1545-E9F5-20F21E83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85E2-7734-4F81-8BB4-58FE2C1E1E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037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A7A222-2EEF-B86E-1575-DB386A35A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548C67D-B86F-B945-61F9-D7A1022F4F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327719-0B0C-0AF6-D443-0110AB0FF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D9074CE-049A-903F-80F6-D32FB43FB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986C-42D5-4CE7-8BBC-65B811D6EF22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5BFC131-17B2-FE5F-AD37-6237917A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CDC35C7-C796-2CFD-6CC8-A57C318B3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85E2-7734-4F81-8BB4-58FE2C1E1E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151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B50F7B-1222-1AE0-35A6-2658E96CD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ED1DF5-7F8C-8839-2632-963E28895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711EED-4CE0-3289-CAA0-4B4222AA5D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C7986C-42D5-4CE7-8BBC-65B811D6EF22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7787FB-AFFC-1FAC-E40C-CE817E289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D3B0E8-C6DF-6D80-44A9-09076A293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0985E2-7734-4F81-8BB4-58FE2C1E1E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9172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статуя, строительство, скульптура, Резьба по камню&#10;&#10;Автоматически созданное описание">
            <a:extLst>
              <a:ext uri="{FF2B5EF4-FFF2-40B4-BE49-F238E27FC236}">
                <a16:creationId xmlns:a16="http://schemas.microsoft.com/office/drawing/2014/main" id="{19189D8D-91C5-3D3D-A508-F3CC68B6C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9" r="2668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5B66A1-0607-F6D3-003B-8BEC74FB2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741" y="122518"/>
            <a:ext cx="4727935" cy="3204134"/>
          </a:xfrm>
        </p:spPr>
        <p:txBody>
          <a:bodyPr anchor="b">
            <a:normAutofit/>
          </a:bodyPr>
          <a:lstStyle/>
          <a:p>
            <a:pPr algn="l"/>
            <a:r>
              <a:rPr lang="ru-RU" sz="4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Учение Платона о государстве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E82BC8-A336-CF5F-4646-A9A9D14969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927" y="4708276"/>
            <a:ext cx="4023360" cy="1432601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ru-RU" sz="18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Платон стал первым древнегреческим философом, который раскрыл учение об управлении государством в своих фундаментальных философских диалогах «Политик», «Государство», «Законы».</a:t>
            </a:r>
          </a:p>
          <a:p>
            <a:pPr algn="l"/>
            <a:endParaRPr lang="ru-RU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6270E6E4-0E23-71ED-43EE-38416E6D4A3B}"/>
              </a:ext>
            </a:extLst>
          </p:cNvPr>
          <p:cNvSpPr txBox="1">
            <a:spLocks/>
          </p:cNvSpPr>
          <p:nvPr/>
        </p:nvSpPr>
        <p:spPr>
          <a:xfrm>
            <a:off x="2749291" y="6506202"/>
            <a:ext cx="4023360" cy="1219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800" i="1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Ваганова О.</a:t>
            </a:r>
          </a:p>
          <a:p>
            <a:pPr algn="l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954501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 descr="Изображение выглядит как статуя, строительство, скульптура, Резьба по камню&#10;&#10;Автоматически созданное описание">
            <a:extLst>
              <a:ext uri="{FF2B5EF4-FFF2-40B4-BE49-F238E27FC236}">
                <a16:creationId xmlns:a16="http://schemas.microsoft.com/office/drawing/2014/main" id="{D4FDCF0E-8F06-DB7F-F2D7-5805ADB5EC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4" b="125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DA7B3C-DA0D-4079-C211-634C419B2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Литература: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2E31C6-A9E3-826C-B17D-2305DD21A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800" i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Сорокун</a:t>
            </a:r>
            <a:r>
              <a:rPr lang="ru-RU" sz="18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П. В. Учение Платона о государстве и обществе в нем // Эпоха науки. 2020. №21. URL: https://cyberleninka.ru/article/n/uchenie-platona-o-gosudarstve-i-obschestve-v-nem (дата обращения: 05.02.2025).</a:t>
            </a:r>
            <a:endParaRPr lang="ru-RU" sz="1800" i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800" i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Тепляшин</a:t>
            </a:r>
            <a:r>
              <a:rPr lang="ru-RU" sz="18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И. В., Лукашевский Д. С. Учение </a:t>
            </a:r>
            <a:r>
              <a:rPr lang="ru-RU" sz="1800" i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платона</a:t>
            </a:r>
            <a:r>
              <a:rPr lang="ru-RU" sz="18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об идеальном государстве и его актуальность в современной правовой действительности // Право и государство: теория и практика. 2018. №4 (160). URL: https://cyberleninka.ru/article/n/uchenie-platona-ob-idealnom-gosudarstve-i-ego-aktualnost-v-sovremennoy-pravovoy-deystvitelnosti (дата обращения: 05.02.2025).</a:t>
            </a:r>
            <a:endParaRPr lang="ru-RU" sz="1800" i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169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C843E3-0A3F-ECAA-0A77-C3DA13407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3" b="2"/>
          <a:stretch/>
        </p:blipFill>
        <p:spPr bwMode="auto">
          <a:xfrm>
            <a:off x="20" y="10"/>
            <a:ext cx="994706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035" name="Freeform: Shape 1034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58BC3D-9E5D-85DC-991F-E9DFD7333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0671" y="825910"/>
            <a:ext cx="4099795" cy="1808109"/>
          </a:xfrm>
        </p:spPr>
        <p:txBody>
          <a:bodyPr anchor="b">
            <a:normAutofit/>
          </a:bodyPr>
          <a:lstStyle/>
          <a:p>
            <a:r>
              <a:rPr lang="ru-RU" sz="2000" b="1" i="1" dirty="0">
                <a:latin typeface="Times New Roman" panose="02020603050405020304" pitchFamily="18" charset="0"/>
                <a:ea typeface="Aptos" panose="020B0004020202020204" pitchFamily="34" charset="0"/>
              </a:rPr>
              <a:t>Н</a:t>
            </a:r>
            <a:r>
              <a:rPr lang="ru-RU" sz="2000" b="1" i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аселение идеального государства делятся на три сословия: </a:t>
            </a:r>
            <a:endParaRPr lang="ru-RU" sz="2000" b="1" i="1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78306DE-69F9-DFB7-1D84-C50252A7A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485" y="2722728"/>
            <a:ext cx="3912982" cy="3309361"/>
          </a:xfrm>
        </p:spPr>
        <p:txBody>
          <a:bodyPr>
            <a:normAutofit/>
          </a:bodyPr>
          <a:lstStyle/>
          <a:p>
            <a:r>
              <a:rPr lang="ru-RU" sz="2000" b="1" i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философов-правителей</a:t>
            </a:r>
          </a:p>
          <a:p>
            <a:r>
              <a:rPr lang="ru-RU" sz="2000" b="1" i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воинов (стражников)</a:t>
            </a:r>
          </a:p>
          <a:p>
            <a:r>
              <a:rPr lang="ru-RU" sz="2000" b="1" i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ремесленников и земледельцев (в это сословие включаются все люди, так или иначе связанные с производством)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2713739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15 предметов, которые были изобретены в Древней Греции, но существуют до  сих пор - Афинские Новости">
            <a:extLst>
              <a:ext uri="{FF2B5EF4-FFF2-40B4-BE49-F238E27FC236}">
                <a16:creationId xmlns:a16="http://schemas.microsoft.com/office/drawing/2014/main" id="{E26C70EC-6298-23C6-B131-195070E9A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2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03F03E-B328-F2EC-9EC7-F8201D49F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4076" y="2615071"/>
            <a:ext cx="3822189" cy="3742762"/>
          </a:xfrm>
        </p:spPr>
        <p:txBody>
          <a:bodyPr>
            <a:normAutofit/>
          </a:bodyPr>
          <a:lstStyle/>
          <a:p>
            <a:r>
              <a:rPr lang="ru-RU" sz="2000" b="1" i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Связующим звеном всех групп является такая добродетель как правда, занимающаяся справедливым разделением людей по группам. </a:t>
            </a:r>
            <a:endParaRPr lang="ru-RU" sz="2000" b="1" i="1" dirty="0"/>
          </a:p>
        </p:txBody>
      </p:sp>
    </p:spTree>
    <p:extLst>
      <p:ext uri="{BB962C8B-B14F-4D97-AF65-F5344CB8AC3E}">
        <p14:creationId xmlns:p14="http://schemas.microsoft.com/office/powerpoint/2010/main" val="4056044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451502-754F-318F-1343-5B90CE08C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739580" cy="1807305"/>
          </a:xfrm>
        </p:spPr>
        <p:txBody>
          <a:bodyPr>
            <a:normAutofit/>
          </a:bodyPr>
          <a:lstStyle/>
          <a:p>
            <a:r>
              <a:rPr lang="ru-RU" sz="2000" b="1" i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Идеальное государство по мнению Платона:</a:t>
            </a:r>
            <a:endParaRPr lang="ru-RU" sz="2000" b="1" i="1" dirty="0"/>
          </a:p>
        </p:txBody>
      </p:sp>
      <p:sp>
        <p:nvSpPr>
          <p:cNvPr id="23" name="Объект 6">
            <a:extLst>
              <a:ext uri="{FF2B5EF4-FFF2-40B4-BE49-F238E27FC236}">
                <a16:creationId xmlns:a16="http://schemas.microsoft.com/office/drawing/2014/main" id="{3493172F-E203-A418-9337-654170655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257800" cy="3843666"/>
          </a:xfrm>
        </p:spPr>
        <p:txBody>
          <a:bodyPr>
            <a:normAutofit/>
          </a:bodyPr>
          <a:lstStyle/>
          <a:p>
            <a:r>
              <a:rPr lang="ru-RU" sz="1800" b="1" i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правителями в идеальном государстве являются философы;</a:t>
            </a:r>
          </a:p>
          <a:p>
            <a:r>
              <a:rPr lang="ru-RU" sz="1800" b="1" i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идеальным государством является то государство, где в качестве господствующей добродетели выделяется мудрость;</a:t>
            </a:r>
          </a:p>
          <a:p>
            <a:r>
              <a:rPr lang="ru-RU" sz="1800" b="1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идеальной формой правления в государстве Платона обозначается аристократическая или монархическая</a:t>
            </a:r>
            <a:endParaRPr lang="ru-RU" sz="1800" b="1" i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ru-RU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</p:txBody>
      </p:sp>
      <p:pic>
        <p:nvPicPr>
          <p:cNvPr id="9" name="Рисунок 8" descr="Изображение выглядит как одежда, небо, на открытом воздухе, облако&#10;&#10;Автоматически созданное описание">
            <a:extLst>
              <a:ext uri="{FF2B5EF4-FFF2-40B4-BE49-F238E27FC236}">
                <a16:creationId xmlns:a16="http://schemas.microsoft.com/office/drawing/2014/main" id="{EB878F77-9E09-A4EA-D84F-123D5CCA9C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277" r="-1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84896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Объект 4" descr="Изображение выглядит как строительство, на открытом воздухе, небо, памятник&#10;&#10;Автоматически созданное описание">
            <a:extLst>
              <a:ext uri="{FF2B5EF4-FFF2-40B4-BE49-F238E27FC236}">
                <a16:creationId xmlns:a16="http://schemas.microsoft.com/office/drawing/2014/main" id="{919B1D28-D779-36AB-9C13-8B1794353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2" r="808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141D3-B6EC-6700-4D45-43390A21B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8879" y="640998"/>
            <a:ext cx="4463846" cy="1588422"/>
          </a:xfrm>
        </p:spPr>
        <p:txBody>
          <a:bodyPr anchor="b">
            <a:normAutofit/>
          </a:bodyPr>
          <a:lstStyle/>
          <a:p>
            <a:r>
              <a:rPr lang="ru-RU" sz="2000" b="1" i="1" dirty="0">
                <a:latin typeface="Times New Roman" panose="02020603050405020304" pitchFamily="18" charset="0"/>
                <a:ea typeface="Aptos" panose="020B0004020202020204" pitchFamily="34" charset="0"/>
              </a:rPr>
              <a:t>Т</a:t>
            </a:r>
            <a:r>
              <a:rPr lang="ru-RU" sz="2000" b="1" i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ипажи тех государств, которые, так скажем, отклонились от истинного пути развития:</a:t>
            </a:r>
            <a:endParaRPr lang="ru-RU" sz="2000" b="1" i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2672826-E535-A5E2-7E79-82376B71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1874" y="2516252"/>
            <a:ext cx="3633747" cy="2700062"/>
          </a:xfrm>
        </p:spPr>
        <p:txBody>
          <a:bodyPr>
            <a:normAutofit/>
          </a:bodyPr>
          <a:lstStyle/>
          <a:p>
            <a:r>
              <a:rPr lang="ru-RU" sz="2000" b="1" i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Тимократия</a:t>
            </a:r>
            <a:endParaRPr lang="ru-RU" sz="2000" b="1" i="1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r>
              <a:rPr lang="ru-RU" sz="2000" b="1" i="1" dirty="0">
                <a:latin typeface="Times New Roman" panose="02020603050405020304" pitchFamily="18" charset="0"/>
              </a:rPr>
              <a:t>Олигархия</a:t>
            </a:r>
          </a:p>
          <a:p>
            <a:r>
              <a:rPr lang="ru-RU" sz="2000" b="1" i="1" dirty="0">
                <a:latin typeface="Times New Roman" panose="02020603050405020304" pitchFamily="18" charset="0"/>
              </a:rPr>
              <a:t>Демократия</a:t>
            </a:r>
          </a:p>
          <a:p>
            <a:r>
              <a:rPr lang="ru-RU" sz="2000" b="1" i="1" dirty="0">
                <a:latin typeface="Times New Roman" panose="02020603050405020304" pitchFamily="18" charset="0"/>
              </a:rPr>
              <a:t>Тирания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1053141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0E4C519-FBE9-4ABE-A8F9-C2CBE3269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 descr="Изображение выглядит как скульптура, статуя, музей, Артефакт&#10;&#10;Автоматически созданное описание">
            <a:extLst>
              <a:ext uri="{FF2B5EF4-FFF2-40B4-BE49-F238E27FC236}">
                <a16:creationId xmlns:a16="http://schemas.microsoft.com/office/drawing/2014/main" id="{78EB7E65-6B33-87FC-546C-85A207D4B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5" r="10305"/>
          <a:stretch/>
        </p:blipFill>
        <p:spPr>
          <a:xfrm>
            <a:off x="3245637" y="-1"/>
            <a:ext cx="8946363" cy="6858000"/>
          </a:xfrm>
          <a:custGeom>
            <a:avLst/>
            <a:gdLst/>
            <a:ahLst/>
            <a:cxnLst/>
            <a:rect l="l" t="t" r="r" b="b"/>
            <a:pathLst>
              <a:path w="8946363" h="6858000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0EC29FB-299E-49F3-8C7B-01199632A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455672" cy="6858000"/>
          </a:xfrm>
          <a:custGeom>
            <a:avLst/>
            <a:gdLst>
              <a:gd name="connsiteX0" fmla="*/ 0 w 4455672"/>
              <a:gd name="connsiteY0" fmla="*/ 0 h 6858000"/>
              <a:gd name="connsiteX1" fmla="*/ 3245636 w 4455672"/>
              <a:gd name="connsiteY1" fmla="*/ 0 h 6858000"/>
              <a:gd name="connsiteX2" fmla="*/ 3305677 w 4455672"/>
              <a:gd name="connsiteY2" fmla="*/ 69272 h 6858000"/>
              <a:gd name="connsiteX3" fmla="*/ 4455672 w 4455672"/>
              <a:gd name="connsiteY3" fmla="*/ 3429001 h 6858000"/>
              <a:gd name="connsiteX4" fmla="*/ 3305677 w 4455672"/>
              <a:gd name="connsiteY4" fmla="*/ 6788731 h 6858000"/>
              <a:gd name="connsiteX5" fmla="*/ 3245638 w 4455672"/>
              <a:gd name="connsiteY5" fmla="*/ 6858000 h 6858000"/>
              <a:gd name="connsiteX6" fmla="*/ 0 w 44556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2" h="6858000">
                <a:moveTo>
                  <a:pt x="0" y="0"/>
                </a:moveTo>
                <a:lnTo>
                  <a:pt x="3245636" y="0"/>
                </a:lnTo>
                <a:lnTo>
                  <a:pt x="3305677" y="69272"/>
                </a:lnTo>
                <a:cubicBezTo>
                  <a:pt x="4016203" y="929101"/>
                  <a:pt x="4455672" y="2116945"/>
                  <a:pt x="4455672" y="3429001"/>
                </a:cubicBezTo>
                <a:cubicBezTo>
                  <a:pt x="4455672" y="4741057"/>
                  <a:pt x="4016203" y="5928901"/>
                  <a:pt x="3305677" y="6788731"/>
                </a:cubicBezTo>
                <a:lnTo>
                  <a:pt x="3245638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29A2522-B27A-45C5-897B-79A1407D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8" cy="6858000"/>
          </a:xfrm>
          <a:custGeom>
            <a:avLst/>
            <a:gdLst>
              <a:gd name="connsiteX0" fmla="*/ 0 w 4446528"/>
              <a:gd name="connsiteY0" fmla="*/ 0 h 6858000"/>
              <a:gd name="connsiteX1" fmla="*/ 3236492 w 4446528"/>
              <a:gd name="connsiteY1" fmla="*/ 0 h 6858000"/>
              <a:gd name="connsiteX2" fmla="*/ 3296533 w 4446528"/>
              <a:gd name="connsiteY2" fmla="*/ 69272 h 6858000"/>
              <a:gd name="connsiteX3" fmla="*/ 4446528 w 4446528"/>
              <a:gd name="connsiteY3" fmla="*/ 3429001 h 6858000"/>
              <a:gd name="connsiteX4" fmla="*/ 3296533 w 4446528"/>
              <a:gd name="connsiteY4" fmla="*/ 6788731 h 6858000"/>
              <a:gd name="connsiteX5" fmla="*/ 3236494 w 4446528"/>
              <a:gd name="connsiteY5" fmla="*/ 6858000 h 6858000"/>
              <a:gd name="connsiteX6" fmla="*/ 0 w 44465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8" h="6858000">
                <a:moveTo>
                  <a:pt x="0" y="0"/>
                </a:moveTo>
                <a:lnTo>
                  <a:pt x="3236492" y="0"/>
                </a:lnTo>
                <a:lnTo>
                  <a:pt x="3296533" y="69272"/>
                </a:lnTo>
                <a:cubicBezTo>
                  <a:pt x="4007059" y="929101"/>
                  <a:pt x="4446528" y="2116945"/>
                  <a:pt x="4446528" y="3429001"/>
                </a:cubicBezTo>
                <a:cubicBezTo>
                  <a:pt x="4446528" y="4741057"/>
                  <a:pt x="4007059" y="5928901"/>
                  <a:pt x="3296533" y="6788731"/>
                </a:cubicBezTo>
                <a:lnTo>
                  <a:pt x="32364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DAD3F8-50E7-8F61-A99E-D202A61B7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" y="1161288"/>
            <a:ext cx="4318512" cy="4865886"/>
          </a:xfrm>
        </p:spPr>
        <p:txBody>
          <a:bodyPr anchor="ctr">
            <a:normAutofit/>
          </a:bodyPr>
          <a:lstStyle/>
          <a:p>
            <a:r>
              <a:rPr lang="ru-RU" sz="2000" b="1" i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Платон говорил, что «государство можно увеличивать лишь до тех пор, пока оно не перестает быть единым».</a:t>
            </a:r>
            <a:endParaRPr lang="ru-RU" sz="2000" b="1" i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0961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181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34184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4DA7789F-2D62-4C78-BC96-485F72BB1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517" y="2487561"/>
            <a:ext cx="3811154" cy="421489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ru-RU" sz="2000" b="1" i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Важнейшее значение учения Платона заключается в том, что оно положило начало теориям социального управления в самом широком смысле слова</a:t>
            </a:r>
            <a:endParaRPr lang="en-US" sz="2000" b="1" i="1" dirty="0"/>
          </a:p>
        </p:txBody>
      </p:sp>
      <p:pic>
        <p:nvPicPr>
          <p:cNvPr id="5" name="Объект 4" descr="Изображение выглядит как строительство, Резьба по камню, Классическая скульптура, скульптура&#10;&#10;Автоматически созданное описание">
            <a:extLst>
              <a:ext uri="{FF2B5EF4-FFF2-40B4-BE49-F238E27FC236}">
                <a16:creationId xmlns:a16="http://schemas.microsoft.com/office/drawing/2014/main" id="{83F448A6-0014-D858-5746-DFFB99B4A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6" r="24535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6384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124" name="Picture 4" descr="Лекция: «Пир». Спроси Платона о любви | TVOYBRO.COM">
            <a:extLst>
              <a:ext uri="{FF2B5EF4-FFF2-40B4-BE49-F238E27FC236}">
                <a16:creationId xmlns:a16="http://schemas.microsoft.com/office/drawing/2014/main" id="{CA0039EF-3512-9A57-9F1A-1537F8B0C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2" b="-1"/>
          <a:stretch/>
        </p:blipFill>
        <p:spPr bwMode="auto">
          <a:xfrm>
            <a:off x="20" y="10"/>
            <a:ext cx="994706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3" name="Freeform: Shape 5132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5135" name="Freeform: Shape 5134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5137" name="Freeform: Shape 5136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E9A2B5-B3F7-51DD-266C-A3F02352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013" y="1185274"/>
            <a:ext cx="5043774" cy="2806623"/>
          </a:xfrm>
        </p:spPr>
        <p:txBody>
          <a:bodyPr anchor="b">
            <a:normAutofit/>
          </a:bodyPr>
          <a:lstStyle/>
          <a:p>
            <a:pPr marL="678180" indent="220980" algn="ctr">
              <a:spcAft>
                <a:spcPts val="800"/>
              </a:spcAft>
            </a:pPr>
            <a:r>
              <a:rPr lang="ru-RU" sz="2000" b="1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Наконец, платоновское идеальное государство, по сути, не знает изменений.</a:t>
            </a:r>
            <a:endParaRPr lang="ru-RU" sz="2000" b="1" i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48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статуя, строительство, скульптура, Резьба по камню&#10;&#10;Автоматически созданное описание">
            <a:extLst>
              <a:ext uri="{FF2B5EF4-FFF2-40B4-BE49-F238E27FC236}">
                <a16:creationId xmlns:a16="http://schemas.microsoft.com/office/drawing/2014/main" id="{19B452F2-2B88-C373-0994-AFB6B2EB14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4" b="125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B4FED9-9809-C4F3-CB56-EC198B32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9273" y="2414936"/>
            <a:ext cx="10515600" cy="1325563"/>
          </a:xfrm>
        </p:spPr>
        <p:txBody>
          <a:bodyPr>
            <a:normAutofit/>
          </a:bodyPr>
          <a:lstStyle/>
          <a:p>
            <a:r>
              <a:rPr lang="ru-RU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983715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298</Words>
  <Application>Microsoft Office PowerPoint</Application>
  <PresentationFormat>Широкоэкранный</PresentationFormat>
  <Paragraphs>24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Meiryo</vt:lpstr>
      <vt:lpstr>Aptos</vt:lpstr>
      <vt:lpstr>Aptos Display</vt:lpstr>
      <vt:lpstr>Arial</vt:lpstr>
      <vt:lpstr>Calibri</vt:lpstr>
      <vt:lpstr>Times New Roman</vt:lpstr>
      <vt:lpstr>Wingdings</vt:lpstr>
      <vt:lpstr>Тема Office</vt:lpstr>
      <vt:lpstr>Учение Платона о государстве</vt:lpstr>
      <vt:lpstr>Население идеального государства делятся на три сословия: </vt:lpstr>
      <vt:lpstr>Презентация PowerPoint</vt:lpstr>
      <vt:lpstr>Идеальное государство по мнению Платона:</vt:lpstr>
      <vt:lpstr>Типажи тех государств, которые, так скажем, отклонились от истинного пути развития:</vt:lpstr>
      <vt:lpstr>Платон говорил, что «государство можно увеличивать лишь до тех пор, пока оно не перестает быть единым».</vt:lpstr>
      <vt:lpstr>Презентация PowerPoint</vt:lpstr>
      <vt:lpstr>Наконец, платоновское идеальное государство, по сути, не знает изменений.</vt:lpstr>
      <vt:lpstr>Спасибо за внимание!</vt:lpstr>
      <vt:lpstr>Литература: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Олька В</dc:creator>
  <cp:lastModifiedBy>Олька В</cp:lastModifiedBy>
  <cp:revision>1</cp:revision>
  <dcterms:created xsi:type="dcterms:W3CDTF">2025-02-05T18:49:30Z</dcterms:created>
  <dcterms:modified xsi:type="dcterms:W3CDTF">2025-02-05T19:37:10Z</dcterms:modified>
</cp:coreProperties>
</file>